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sldIdLst>
    <p:sldId id="298" r:id="rId2"/>
    <p:sldId id="256" r:id="rId3"/>
    <p:sldId id="286" r:id="rId4"/>
    <p:sldId id="287" r:id="rId5"/>
    <p:sldId id="267" r:id="rId6"/>
    <p:sldId id="299" r:id="rId7"/>
    <p:sldId id="301" r:id="rId8"/>
    <p:sldId id="302" r:id="rId9"/>
    <p:sldId id="300" r:id="rId10"/>
    <p:sldId id="348" r:id="rId11"/>
    <p:sldId id="258" r:id="rId12"/>
    <p:sldId id="259" r:id="rId13"/>
    <p:sldId id="268" r:id="rId14"/>
    <p:sldId id="261" r:id="rId15"/>
    <p:sldId id="351" r:id="rId16"/>
    <p:sldId id="289" r:id="rId17"/>
    <p:sldId id="271" r:id="rId18"/>
    <p:sldId id="290" r:id="rId19"/>
    <p:sldId id="354" r:id="rId20"/>
    <p:sldId id="292" r:id="rId21"/>
    <p:sldId id="294" r:id="rId22"/>
    <p:sldId id="295" r:id="rId23"/>
    <p:sldId id="293" r:id="rId24"/>
    <p:sldId id="296" r:id="rId25"/>
    <p:sldId id="297" r:id="rId26"/>
    <p:sldId id="355" r:id="rId27"/>
    <p:sldId id="356" r:id="rId28"/>
    <p:sldId id="357" r:id="rId29"/>
    <p:sldId id="284" r:id="rId30"/>
    <p:sldId id="285" r:id="rId31"/>
    <p:sldId id="349" r:id="rId32"/>
    <p:sldId id="350" r:id="rId33"/>
    <p:sldId id="283" r:id="rId3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7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42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837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00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424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11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53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75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5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80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14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21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75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86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46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47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00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459668#l4" TargetMode="External"/><Relationship Id="rId2" Type="http://schemas.openxmlformats.org/officeDocument/2006/relationships/hyperlink" Target="https://normativ.kontur.ru/document?moduleid=1&amp;documentid=436280#l4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486196#l897" TargetMode="External"/><Relationship Id="rId2" Type="http://schemas.openxmlformats.org/officeDocument/2006/relationships/hyperlink" Target="https://normativ.kontur.ru/document?moduleid=1&amp;documentid=486196#l873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ormativ.kontur.ru/document?moduleid=1&amp;documentid=486196#l909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451864/" TargetMode="External"/><Relationship Id="rId2" Type="http://schemas.openxmlformats.org/officeDocument/2006/relationships/hyperlink" Target="https://www.consultant.ru/document/cons_doc_LAW_407365/#dst100001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nsultant.ru/document/cons_doc_LAW_451873/815edc9896435be7118ac0d2bfccfcdc4caea94a/#dst100396" TargetMode="External"/><Relationship Id="rId3" Type="http://schemas.openxmlformats.org/officeDocument/2006/relationships/hyperlink" Target="https://www.consultant.ru/document/cons_doc_LAW_464198/d8ba8171f6e944b1dc563df7d03c02836a574238/#dst100561" TargetMode="External"/><Relationship Id="rId7" Type="http://schemas.openxmlformats.org/officeDocument/2006/relationships/hyperlink" Target="https://www.consultant.ru/document/cons_doc_LAW_464198/d8ba8171f6e944b1dc563df7d03c02836a574238/#dst100577" TargetMode="External"/><Relationship Id="rId2" Type="http://schemas.openxmlformats.org/officeDocument/2006/relationships/hyperlink" Target="https://www.consultant.ru/document/cons_doc_LAW_140174/46a162e9a1bb082c0b7a1643927c9a344c20a2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onsultant.ru/document/cons_doc_LAW_464198/d8ba8171f6e944b1dc563df7d03c02836a574238/#dst100575" TargetMode="External"/><Relationship Id="rId5" Type="http://schemas.openxmlformats.org/officeDocument/2006/relationships/hyperlink" Target="https://www.consultant.ru/document/cons_doc_LAW_464198/d8ba8171f6e944b1dc563df7d03c02836a574238/#dst100569" TargetMode="External"/><Relationship Id="rId4" Type="http://schemas.openxmlformats.org/officeDocument/2006/relationships/hyperlink" Target="https://www.consultant.ru/document/cons_doc_LAW_464198/d8ba8171f6e944b1dc563df7d03c02836a574238/#dst100690" TargetMode="External"/><Relationship Id="rId9" Type="http://schemas.openxmlformats.org/officeDocument/2006/relationships/hyperlink" Target="https://www.consultant.ru/document/cons_doc_LAW_451873/815edc9896435be7118ac0d2bfccfcdc4caea94a/#dst100034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471044#l16" TargetMode="External"/><Relationship Id="rId2" Type="http://schemas.openxmlformats.org/officeDocument/2006/relationships/hyperlink" Target="https://normativ.kontur.ru/document?moduleid=1&amp;documentid=486196#l845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ormativ.kontur.ru/document?moduleid=1&amp;documentid=482412#l15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465549/d9d6bd0e5a881643b80eda0d6e86826b50a0f441/#dst100339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451871/46a162e9a1bb082c0b7a1643927c9a344c20a2ec/#dst877" TargetMode="External"/><Relationship Id="rId2" Type="http://schemas.openxmlformats.org/officeDocument/2006/relationships/hyperlink" Target="https://www.consultant.ru/document/cons_doc_LAW_451871/46a162e9a1bb082c0b7a1643927c9a344c20a2ec/#dst875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459668#l4" TargetMode="External"/><Relationship Id="rId2" Type="http://schemas.openxmlformats.org/officeDocument/2006/relationships/hyperlink" Target="https://normativ.kontur.ru/document?moduleid=1&amp;documentid=436280#l40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482412#l15" TargetMode="External"/><Relationship Id="rId2" Type="http://schemas.openxmlformats.org/officeDocument/2006/relationships/hyperlink" Target="https://normativ.kontur.ru/document?moduleid=1&amp;documentid=459668#l4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482412#l16" TargetMode="External"/><Relationship Id="rId2" Type="http://schemas.openxmlformats.org/officeDocument/2006/relationships/hyperlink" Target="https://normativ.kontur.ru/document?moduleid=1&amp;documentid=459668#l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ormativ.kontur.ru/document?moduleid=1&amp;documentid=487724#l716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hyperlink" Target="mailto:arskped@mail.ru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microsoft.com/office/2007/relationships/hdphoto" Target="../media/hdphoto2.wdp"/><Relationship Id="rId4" Type="http://schemas.openxmlformats.org/officeDocument/2006/relationships/image" Target="../media/image9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microsoft.com/office/2007/relationships/hdphoto" Target="../media/hdphoto5.wdp"/><Relationship Id="rId4" Type="http://schemas.openxmlformats.org/officeDocument/2006/relationships/image" Target="../media/image14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microsoft.com/office/2007/relationships/hdphoto" Target="../media/hdphoto8.wdp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5825" y="1600159"/>
            <a:ext cx="5386647" cy="219044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4" name="Picture 2" descr="C:\Users\A2F1~1\AppData\Local\Temp\Rar$DIa0.379\IMG_1583[1]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b="13602"/>
          <a:stretch/>
        </p:blipFill>
        <p:spPr bwMode="auto">
          <a:xfrm>
            <a:off x="1994720" y="1225846"/>
            <a:ext cx="8380097" cy="4747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" name="Группа 6"/>
          <p:cNvGrpSpPr/>
          <p:nvPr/>
        </p:nvGrpSpPr>
        <p:grpSpPr>
          <a:xfrm>
            <a:off x="1080480" y="87970"/>
            <a:ext cx="10024947" cy="1146510"/>
            <a:chOff x="-1028669" y="-20098"/>
            <a:chExt cx="10759927" cy="1146510"/>
          </a:xfrm>
        </p:grpSpPr>
        <p:sp>
          <p:nvSpPr>
            <p:cNvPr id="8" name="Заголовок 1"/>
            <p:cNvSpPr txBox="1">
              <a:spLocks/>
            </p:cNvSpPr>
            <p:nvPr/>
          </p:nvSpPr>
          <p:spPr>
            <a:xfrm>
              <a:off x="-1028669" y="-20098"/>
              <a:ext cx="10759927" cy="88544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Республика Татарстан</a:t>
              </a: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ГАПОУ «Арский педагогический колледж имени </a:t>
              </a:r>
              <a:r>
                <a:rPr lang="ru-RU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Габдуллы</a:t>
              </a:r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Тукая»</a:t>
              </a: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-564560" y="1109144"/>
              <a:ext cx="10028804" cy="1726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Заголовок 1"/>
          <p:cNvSpPr txBox="1">
            <a:spLocks/>
          </p:cNvSpPr>
          <p:nvPr/>
        </p:nvSpPr>
        <p:spPr>
          <a:xfrm>
            <a:off x="1324696" y="1375090"/>
            <a:ext cx="10024947" cy="5468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563" algn="ctr"/>
            <a:endParaRPr lang="ru-RU" sz="32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89" y="87970"/>
            <a:ext cx="1241415" cy="12414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5146" y="69196"/>
            <a:ext cx="991972" cy="9919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98133" y="6019250"/>
            <a:ext cx="69737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Профессионалитет_Ты_в_хорошей_компании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0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2"/>
          <p:cNvGrpSpPr/>
          <p:nvPr/>
        </p:nvGrpSpPr>
        <p:grpSpPr>
          <a:xfrm>
            <a:off x="917050" y="300422"/>
            <a:ext cx="10391687" cy="863361"/>
            <a:chOff x="-1087551" y="352355"/>
            <a:chExt cx="10759927" cy="774057"/>
          </a:xfrm>
        </p:grpSpPr>
        <p:sp>
          <p:nvSpPr>
            <p:cNvPr id="14" name="Заголовок 1"/>
            <p:cNvSpPr txBox="1">
              <a:spLocks/>
            </p:cNvSpPr>
            <p:nvPr/>
          </p:nvSpPr>
          <p:spPr>
            <a:xfrm>
              <a:off x="-1087551" y="352355"/>
              <a:ext cx="10759927" cy="5826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Республика Татарстан</a:t>
              </a: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ГАПОУ «Арский педагогический колледж имени </a:t>
              </a:r>
              <a:r>
                <a:rPr lang="ru-RU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Габдуллы</a:t>
              </a:r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Тукая»</a:t>
              </a: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-564560" y="1109144"/>
              <a:ext cx="10028804" cy="1726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Заголовок 1"/>
          <p:cNvSpPr txBox="1">
            <a:spLocks/>
          </p:cNvSpPr>
          <p:nvPr/>
        </p:nvSpPr>
        <p:spPr>
          <a:xfrm>
            <a:off x="1368755" y="2077918"/>
            <a:ext cx="9753605" cy="582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563" algn="ctr"/>
            <a:endParaRPr lang="ru-RU" sz="2400" b="1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7391" y="1163783"/>
            <a:ext cx="4205889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 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09.02.07 Информационные системы и программирование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 веб и мультимедийных приложений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обучения: 3 года 10 месяцев на базе 9 класса, очно,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(25 мест, 1 группа)</a:t>
            </a:r>
          </a:p>
          <a:p>
            <a:endParaRPr lang="ru-RU" dirty="0"/>
          </a:p>
          <a:p>
            <a:pPr lvl="0">
              <a:lnSpc>
                <a:spcPct val="150000"/>
              </a:lnSpc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27" y="68710"/>
            <a:ext cx="1075813" cy="10758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5146" y="69196"/>
            <a:ext cx="996354" cy="99635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839" y="1722418"/>
            <a:ext cx="2998821" cy="39984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92" y="4227610"/>
            <a:ext cx="4205890" cy="23684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13647" y="6195059"/>
            <a:ext cx="6973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Профессионалитет_Ты_в_хорошей_компании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499" y="1722418"/>
            <a:ext cx="2935009" cy="39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A03B60D-48B4-470A-8895-1DBA1B223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6" y="216131"/>
            <a:ext cx="11580170" cy="6808218"/>
          </a:xfrm>
        </p:spPr>
        <p:txBody>
          <a:bodyPr/>
          <a:lstStyle/>
          <a:p>
            <a:pPr marL="530352" lvl="1" indent="0" algn="ctr">
              <a:buNone/>
            </a:pPr>
            <a:r>
              <a:rPr lang="ru-RU" sz="2800" b="1" i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Информирование абитуриентов:</a:t>
            </a:r>
          </a:p>
          <a:p>
            <a:pPr marL="530352" lvl="1" indent="0" algn="ctr">
              <a:buNone/>
            </a:pPr>
            <a:endParaRPr lang="ru-RU" sz="2800" b="1" i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800" b="1" dirty="0"/>
              <a:t>1.Размещение информации на официальном сайте Колледж на официальном сайте на </a:t>
            </a:r>
            <a:r>
              <a:rPr lang="en-US" sz="2800" b="1" dirty="0"/>
              <a:t>edu.tatar.ru</a:t>
            </a:r>
            <a:r>
              <a:rPr lang="ru-RU" sz="2800" b="1" dirty="0"/>
              <a:t>, иными способами с использованием информационно-телекоммуникационной сети "Интернет« (</a:t>
            </a:r>
            <a:r>
              <a:rPr lang="ru-RU" sz="2800" b="1" dirty="0" err="1"/>
              <a:t>Вконтакте</a:t>
            </a:r>
            <a:r>
              <a:rPr lang="ru-RU" sz="2800" b="1" dirty="0"/>
              <a:t> и </a:t>
            </a:r>
            <a:r>
              <a:rPr lang="ru-RU" sz="2800" b="1" dirty="0" err="1"/>
              <a:t>др</a:t>
            </a:r>
            <a:r>
              <a:rPr lang="ru-RU" sz="2800" b="1" dirty="0"/>
              <a:t>).</a:t>
            </a:r>
          </a:p>
          <a:p>
            <a:pPr marL="0" indent="0" algn="just">
              <a:buNone/>
            </a:pPr>
            <a:endParaRPr lang="en-US" sz="2800" b="1" dirty="0"/>
          </a:p>
          <a:p>
            <a:pPr marL="0" indent="0" algn="just">
              <a:buNone/>
            </a:pPr>
            <a:r>
              <a:rPr lang="ru-RU" sz="2800" b="1" dirty="0"/>
              <a:t>2. Оформление информационного стенда (табло) приемной комиссии и (или) в электронной информационной системе (далее вместе - информационный стенд).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08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92B9E8-C12A-4BDB-8736-64EF496EB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5" y="228600"/>
            <a:ext cx="10908144" cy="6400800"/>
          </a:xfrm>
        </p:spPr>
        <p:txBody>
          <a:bodyPr>
            <a:normAutofit/>
          </a:bodyPr>
          <a:lstStyle/>
          <a:p>
            <a:pPr marL="0" lvl="2" indent="0" algn="ctr" fontAlgn="base" hangingPunct="0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документов:</a:t>
            </a:r>
          </a:p>
          <a:p>
            <a:pPr marL="0" lvl="2" indent="0" algn="ctr" fontAlgn="base" hangingPunc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600" dirty="0"/>
              <a:t>Прием заявлений в Колледж на очную форму получения образования осуществляется </a:t>
            </a:r>
            <a:r>
              <a:rPr lang="ru-RU" sz="2600" b="1" dirty="0"/>
              <a:t>с 16 июня до 15 августа 2025 года.</a:t>
            </a:r>
            <a:r>
              <a:rPr lang="ru-RU" sz="2600" dirty="0"/>
              <a:t>   </a:t>
            </a:r>
            <a:r>
              <a:rPr lang="ru-RU" sz="2600" b="1" dirty="0"/>
              <a:t> </a:t>
            </a:r>
            <a:endParaRPr lang="ru-RU" sz="2600" dirty="0"/>
          </a:p>
          <a:p>
            <a:pPr algn="just"/>
            <a:r>
              <a:rPr lang="ru-RU" sz="2600" dirty="0"/>
              <a:t>Прием заявлений у лиц, поступающих для обучения по образовательным программам: 44.02.01 Дошкольное образование, 44.02.02 Преподавание в начальных классах,  53.02.01   Музыкальное образование и 49.02.01  Физическая культура осуществляется </a:t>
            </a:r>
            <a:r>
              <a:rPr lang="ru-RU" sz="2600" b="1" dirty="0"/>
              <a:t>с 16 июня до 9 августа 2025 года.</a:t>
            </a:r>
            <a:endParaRPr lang="ru-RU" sz="2600" dirty="0"/>
          </a:p>
          <a:p>
            <a:pPr algn="just"/>
            <a:r>
              <a:rPr lang="ru-RU" sz="2600" dirty="0"/>
              <a:t>При наличии свободных мест в Колледже прием документов осуществляется </a:t>
            </a:r>
            <a:r>
              <a:rPr lang="ru-RU" sz="2600" b="1" dirty="0"/>
              <a:t>до 25 ноября </a:t>
            </a:r>
            <a:r>
              <a:rPr lang="ru-RU" sz="2600" dirty="0"/>
              <a:t>текущего года.  </a:t>
            </a:r>
          </a:p>
          <a:p>
            <a:pPr algn="just"/>
            <a:r>
              <a:rPr lang="ru-RU" sz="2600" dirty="0"/>
              <a:t>Для поступающих на заочную и очно-заочную  форму обучения – прием документов осуществляется: </a:t>
            </a:r>
            <a:r>
              <a:rPr lang="ru-RU" sz="2600" b="1" dirty="0"/>
              <a:t>с 16 июня  по 1 декабря </a:t>
            </a:r>
            <a:r>
              <a:rPr lang="ru-RU" sz="2600" dirty="0"/>
              <a:t>текущего года.</a:t>
            </a:r>
          </a:p>
          <a:p>
            <a:pPr marL="0" lvl="2" indent="0" algn="ctr" fontAlgn="base" hangingPunc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88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282633"/>
            <a:ext cx="11430000" cy="61846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/>
              <a:t>Документы: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 или  копию документов, удостоверяющих его личность, гражданство;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 или ксерокопию документа об образовании и (или) документа об образовании и о квалификации;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фотографии;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справка по форме 086-у.</a:t>
            </a:r>
          </a:p>
          <a:p>
            <a:pPr marL="0" lvl="0" indent="0"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Дополнительно:</a:t>
            </a:r>
          </a:p>
          <a:p>
            <a:pPr lvl="0">
              <a:buFontTx/>
              <a:buChar char="-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ИНН;</a:t>
            </a:r>
          </a:p>
          <a:p>
            <a:pPr lvl="0">
              <a:buFontTx/>
              <a:buChar char="-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СНИЛС;</a:t>
            </a:r>
          </a:p>
          <a:p>
            <a:pPr lvl="0">
              <a:buFontTx/>
              <a:buChar char="-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из  школы.</a:t>
            </a:r>
          </a:p>
          <a:p>
            <a:pPr lvl="0">
              <a:buFontTx/>
              <a:buChar char="-"/>
            </a:pPr>
            <a:endParaRPr lang="ru-RU" sz="1600" b="1" dirty="0"/>
          </a:p>
          <a:p>
            <a:pPr marL="0" lvl="0" indent="0" algn="ctr">
              <a:buNone/>
            </a:pPr>
            <a:r>
              <a:rPr lang="ru-RU" b="1" dirty="0"/>
              <a:t>Подача заявления с использованием функционала федеральной государственной информационной системы "Единый портал государственных и муниципальных услуг (функций)"  (ЕГПУ) или региональных порталов государственных и муниципальных услуг (далее - порталы государственных услуг).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18941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AA0AF7-E20B-4E53-A90A-3656D67A7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507999"/>
            <a:ext cx="10786533" cy="6002867"/>
          </a:xfrm>
        </p:spPr>
        <p:txBody>
          <a:bodyPr>
            <a:normAutofit/>
          </a:bodyPr>
          <a:lstStyle/>
          <a:p>
            <a:pPr marL="0" lvl="1" indent="0" algn="ctr" fontAlgn="base" hangingPunct="0">
              <a:buNone/>
            </a:pPr>
            <a:r>
              <a:rPr lang="ru-RU" sz="26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Вступительные испытания</a:t>
            </a:r>
          </a:p>
          <a:p>
            <a:pPr marL="0" lvl="1" indent="0" algn="ctr" fontAlgn="base" hangingPunct="0">
              <a:buNone/>
            </a:pPr>
            <a:endParaRPr lang="ru-RU" sz="2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2600" b="1" i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/>
              <a:t>В соответствии с перечнем вступительных испытаний при приеме на обучение по образовательным программам среднего профессионального образования по профессиям и специальностям, требующим у поступающих наличия определенных творческих способностей, физических и (или) психологических качеств, утверждаемым Министерством просвещения Российской Федерации, проводятся вступительные испытания при приеме на обучение по следующим специальностям среднего профессионального образования, реализуемым Колледжем: </a:t>
            </a:r>
            <a:r>
              <a:rPr lang="ru-RU" sz="2400" b="1" dirty="0"/>
              <a:t>44.02.01 Дошкольное образование, 44.02.02 Преподавание в начальных классах,  53.02.01 Музыкальное образование и 49.02.01 Физическая культура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lvl="1" indent="0" algn="ctr" fontAlgn="base" hangingPunct="0">
              <a:buNone/>
            </a:pPr>
            <a:endParaRPr lang="ru-RU" sz="2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 indent="0" fontAlgn="base" hangingPunct="0">
              <a:buNone/>
            </a:pP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96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C0BA6-2EC0-2C7D-6FBD-16388E2D4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18B399-F300-5E3C-6825-B74AA5539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507999"/>
            <a:ext cx="10786533" cy="6002867"/>
          </a:xfrm>
        </p:spPr>
        <p:txBody>
          <a:bodyPr>
            <a:normAutofit/>
          </a:bodyPr>
          <a:lstStyle/>
          <a:p>
            <a:pPr marL="0" lvl="1" indent="0" algn="ctr" fontAlgn="base" hangingPunct="0">
              <a:buNone/>
            </a:pPr>
            <a:r>
              <a:rPr lang="ru-RU" sz="26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dirty="0"/>
          </a:p>
          <a:p>
            <a:pPr marL="0" lvl="1" indent="0" algn="ctr" fontAlgn="base" hangingPunct="0">
              <a:buNone/>
            </a:pPr>
            <a:endParaRPr lang="ru-RU" sz="2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 indent="0" fontAlgn="base" hangingPunct="0">
              <a:buNone/>
            </a:pPr>
            <a:endParaRPr lang="ru-RU" sz="1600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7D85CD-E5AD-1B2C-3CC0-AEFCA8BF3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69" y="152534"/>
            <a:ext cx="11119294" cy="670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8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AA0AF7-E20B-4E53-A90A-3656D67A7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507999"/>
            <a:ext cx="10786533" cy="6002867"/>
          </a:xfrm>
        </p:spPr>
        <p:txBody>
          <a:bodyPr>
            <a:normAutofit/>
          </a:bodyPr>
          <a:lstStyle/>
          <a:p>
            <a:pPr marL="0" lvl="1" indent="0" algn="ctr" fontAlgn="base" hangingPunct="0">
              <a:buNone/>
            </a:pPr>
            <a:r>
              <a:rPr lang="ru-RU" sz="26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dirty="0"/>
          </a:p>
          <a:p>
            <a:pPr marL="0" lvl="1" indent="0" algn="ctr" fontAlgn="base" hangingPunct="0">
              <a:buNone/>
            </a:pPr>
            <a:endParaRPr lang="ru-RU" sz="2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 indent="0" fontAlgn="base" hangingPunct="0">
              <a:buNone/>
            </a:pPr>
            <a:endParaRPr lang="ru-RU" sz="1600" dirty="0"/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AC09DA-293E-DFFA-8DFF-7F8B8481A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68" y="253999"/>
            <a:ext cx="4490448" cy="63500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282D6E4-37C6-9916-5B59-C978528C6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327" y="253999"/>
            <a:ext cx="4509905" cy="63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2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666" y="93134"/>
            <a:ext cx="11573933" cy="65278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Зачисление в колледж:</a:t>
            </a:r>
          </a:p>
          <a:p>
            <a:r>
              <a:rPr lang="ru-RU" sz="2000" dirty="0"/>
              <a:t>Поступающий представляет </a:t>
            </a:r>
            <a:r>
              <a:rPr lang="ru-RU" sz="2000" b="1" dirty="0"/>
              <a:t>оригинал документа</a:t>
            </a:r>
            <a:r>
              <a:rPr lang="ru-RU" sz="2000" dirty="0"/>
              <a:t> </a:t>
            </a:r>
            <a:r>
              <a:rPr lang="ru-RU" sz="2000" b="1" dirty="0"/>
              <a:t>об образовании  и (или) квалификации</a:t>
            </a:r>
            <a:r>
              <a:rPr lang="ru-RU" sz="2000" dirty="0"/>
              <a:t> </a:t>
            </a:r>
            <a:r>
              <a:rPr lang="ru-RU" sz="2000" b="1" dirty="0"/>
              <a:t>до 15 августа 2025 года (</a:t>
            </a:r>
            <a:r>
              <a:rPr lang="ru-RU" sz="2000" b="1" u="sng" dirty="0"/>
              <a:t>Об этом Вы делаете отметку в заявлении!!!</a:t>
            </a:r>
            <a:r>
              <a:rPr lang="ru-RU" sz="2000" b="1" dirty="0"/>
              <a:t>)</a:t>
            </a:r>
            <a:endParaRPr lang="ru-RU" sz="2000" dirty="0"/>
          </a:p>
          <a:p>
            <a:r>
              <a:rPr lang="ru-RU" sz="2000" dirty="0"/>
              <a:t> По истечении сроков представления оригинала документа об образовании и (или) документа об образовании  и о квалификации директором издается приказ о зачислении лиц, рекомендованных приемной комиссией к зачислению и представивших оригиналы соответствующих документов. Приложением к приказу о зачислении является </a:t>
            </a:r>
            <a:r>
              <a:rPr lang="ru-RU" sz="2000" dirty="0" err="1"/>
              <a:t>пофамильный</a:t>
            </a:r>
            <a:r>
              <a:rPr lang="ru-RU" sz="2000" dirty="0"/>
              <a:t> перечень указанных лиц. Приказ с приложением размещается на следующий рабочий день после издания на информационном стенде приемной комиссии и на официальном сайте Колледжа. </a:t>
            </a:r>
          </a:p>
          <a:p>
            <a:r>
              <a:rPr lang="ru-RU" sz="2000" b="1" dirty="0"/>
              <a:t>Зачисление проводится в соответствии с Правилами приёма в колледж:</a:t>
            </a:r>
          </a:p>
          <a:p>
            <a:r>
              <a:rPr lang="ru-RU" sz="2000" dirty="0"/>
              <a:t>- на очную форму обучения по специальностям и 09.02.07 Информационные системы и программирование на основании среднего балла аттестата;</a:t>
            </a:r>
          </a:p>
          <a:p>
            <a:r>
              <a:rPr lang="ru-RU" sz="2000" dirty="0"/>
              <a:t>- на очную форму обучения по специальностям 44.02.02 Преподавание в начальных классах,  44.02.01 Дошкольное образование, 49.02.01 Физическая культура  и 53.02.01 Музыкальное образование  на основании среднего балла аттестата и результатов вступительных испытаний;</a:t>
            </a:r>
          </a:p>
          <a:p>
            <a:pPr algn="just"/>
            <a:r>
              <a:rPr lang="ru-RU" sz="2000" dirty="0"/>
              <a:t>- на заочную форму обучения на основании поданных заявлений и вступительных испытаний.</a:t>
            </a:r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3115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229" y="126385"/>
            <a:ext cx="11573933" cy="652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Зачисление в колледж: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400" b="1" dirty="0"/>
              <a:t>1.Прием на обучение по образовательным программам среднего профессионального образования за счет бюджетных ассигнований федерального бюджета, бюджетов субъектов Российской Федерации и местных бюджетов </a:t>
            </a:r>
            <a:r>
              <a:rPr lang="ru-RU" sz="2400" b="1" u="sng" dirty="0"/>
              <a:t>является общедоступным,</a:t>
            </a:r>
            <a:r>
              <a:rPr lang="ru-RU" sz="2400" b="1" dirty="0"/>
              <a:t> если иное не предусмотрено настоящей частью (раздел 1, п.5 Приказа №457 от 20.09.2020г.). </a:t>
            </a:r>
          </a:p>
          <a:p>
            <a:pPr marL="0" indent="0" algn="just">
              <a:buNone/>
            </a:pPr>
            <a:endParaRPr lang="ru-RU" sz="2400" b="1" dirty="0"/>
          </a:p>
          <a:p>
            <a:pPr marL="0" indent="0" algn="just">
              <a:buNone/>
            </a:pPr>
            <a:r>
              <a:rPr lang="ru-RU" sz="2400" b="1" u="sng" dirty="0"/>
              <a:t>2.Прием на обучение</a:t>
            </a:r>
            <a:r>
              <a:rPr lang="ru-RU" sz="2400" b="1" dirty="0"/>
              <a:t> по образовательным программам среднего профессионального образования по профессиям и специальностям, требующим у поступающих наличия определенных творческих способностей, физических и (или) психологических качеств, </a:t>
            </a:r>
            <a:r>
              <a:rPr lang="ru-RU" sz="2400" b="1" u="sng" dirty="0"/>
              <a:t>осуществляется на основании результатов вступительных испытаний.  </a:t>
            </a:r>
            <a:endParaRPr lang="ru-RU" sz="2400" b="1" dirty="0"/>
          </a:p>
          <a:p>
            <a:pPr marL="0" indent="0" algn="just">
              <a:buNone/>
            </a:pPr>
            <a:r>
              <a:rPr lang="ru-RU" sz="2400" b="1" u="sng" dirty="0"/>
              <a:t> </a:t>
            </a:r>
            <a:endParaRPr lang="ru-RU" sz="24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3498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229" y="126385"/>
            <a:ext cx="11573933" cy="652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Зачисление в колледж: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/>
              <a:t>  </a:t>
            </a:r>
            <a:r>
              <a:rPr lang="ru-RU" sz="2200" b="1" dirty="0"/>
              <a:t>3.</a:t>
            </a:r>
            <a:r>
              <a:rPr lang="ru-RU" sz="2200" dirty="0"/>
              <a:t> </a:t>
            </a:r>
            <a:r>
              <a:rPr lang="ru-RU" sz="2200" b="1" dirty="0"/>
              <a:t>В случае если численность поступающих, включая поступающих, успешно прошедших вступительные испытания, превышает количество мест, финансовое обеспечение которых осуществляется за счет бюджетных ассигнований федерального бюджета, бюджетов субъектов Российской Федерации и местных бюджетов, образовательная организация осуществляет прием на обучение по образовательным программам среднего профессионального образования на основе результатов освоения поступающими образовательной программы основного общего или среднего общего образования, указанных в представленных поступающими документах об образовании и (или) документах об образовании и о квалификации, результатов вступительных испытаний (при наличии), результатов индивидуальных достижений, сведения о которых поступающий вправе представить при приеме. (в ред. Приказов </a:t>
            </a:r>
            <a:r>
              <a:rPr lang="ru-RU" sz="2200" b="1" dirty="0" err="1"/>
              <a:t>Минпросвещения</a:t>
            </a:r>
            <a:r>
              <a:rPr lang="ru-RU" sz="2200" b="1" dirty="0"/>
              <a:t> РФ </a:t>
            </a:r>
            <a:r>
              <a:rPr lang="ru-RU" sz="2200" b="1" u="sng" dirty="0">
                <a:hlinkClick r:id="rId2"/>
              </a:rPr>
              <a:t>от 20.10.2022 N 915</a:t>
            </a:r>
            <a:r>
              <a:rPr lang="ru-RU" sz="2200" b="1" dirty="0"/>
              <a:t>, </a:t>
            </a:r>
            <a:r>
              <a:rPr lang="ru-RU" sz="2200" b="1" u="sng" dirty="0">
                <a:hlinkClick r:id="rId3"/>
              </a:rPr>
              <a:t>от 13.10.2023 N 767</a:t>
            </a:r>
            <a:r>
              <a:rPr lang="ru-RU" sz="2200" b="1" dirty="0"/>
              <a:t>)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4498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DC48C-9BA3-4E03-8B67-7D7AAF684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1333" y="872068"/>
            <a:ext cx="10473729" cy="3300921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приема на обучение по программам СПО в 2025 году</a:t>
            </a:r>
          </a:p>
        </p:txBody>
      </p:sp>
    </p:spTree>
    <p:extLst>
      <p:ext uri="{BB962C8B-B14F-4D97-AF65-F5344CB8AC3E}">
        <p14:creationId xmlns:p14="http://schemas.microsoft.com/office/powerpoint/2010/main" val="383376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666" y="93134"/>
            <a:ext cx="11573933" cy="652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C00000"/>
                </a:solidFill>
              </a:rPr>
              <a:t>Зачисление в колледж:</a:t>
            </a:r>
          </a:p>
          <a:p>
            <a:pPr marL="0" indent="0" algn="ctr">
              <a:buNone/>
            </a:pPr>
            <a:r>
              <a:rPr lang="ru-RU" b="1" dirty="0"/>
              <a:t> </a:t>
            </a:r>
          </a:p>
          <a:p>
            <a:pPr marL="0" indent="0" algn="ctr">
              <a:buNone/>
            </a:pPr>
            <a:r>
              <a:rPr lang="ru-RU" sz="3200" b="1" dirty="0"/>
              <a:t>Лицам, указанным в </a:t>
            </a:r>
            <a:r>
              <a:rPr lang="ru-RU" sz="3200" b="1" u="sng" dirty="0">
                <a:hlinkClick r:id="rId2"/>
              </a:rPr>
              <a:t>пункте 3</a:t>
            </a:r>
            <a:r>
              <a:rPr lang="ru-RU" sz="3200" b="1" dirty="0"/>
              <a:t> части 5 и пунктах </a:t>
            </a:r>
            <a:r>
              <a:rPr lang="ru-RU" sz="3200" b="1" u="sng" dirty="0">
                <a:hlinkClick r:id="rId3"/>
              </a:rPr>
              <a:t>1</a:t>
            </a:r>
            <a:r>
              <a:rPr lang="ru-RU" sz="3200" b="1" dirty="0"/>
              <a:t> - </a:t>
            </a:r>
            <a:r>
              <a:rPr lang="ru-RU" sz="3200" b="1" u="sng" dirty="0">
                <a:hlinkClick r:id="rId4"/>
              </a:rPr>
              <a:t>13</a:t>
            </a:r>
            <a:r>
              <a:rPr lang="ru-RU" sz="3200" b="1" dirty="0"/>
              <a:t> части 7 статьи 71 Федерального закона "Об образовании в Российской Федерации", </a:t>
            </a:r>
            <a:r>
              <a:rPr lang="ru-RU" sz="3200" b="1" u="sng" dirty="0"/>
              <a:t>предоставляется преимущественное право зачисления </a:t>
            </a:r>
            <a:r>
              <a:rPr lang="ru-RU" sz="3200" b="1" dirty="0"/>
              <a:t>в образовательную организацию на обучение по образовательным программам среднего профессионального образования при условии успешного прохождения вступительных испытаний (в случае их проведения) и при прочих равных условиях.</a:t>
            </a:r>
            <a:endParaRPr lang="ru-RU" sz="3200" b="1" u="sng" dirty="0"/>
          </a:p>
          <a:p>
            <a:pPr marL="0" indent="0" algn="ctr">
              <a:buNone/>
            </a:pPr>
            <a:r>
              <a:rPr lang="ru-RU" sz="3200" b="1" u="sng" dirty="0"/>
              <a:t> </a:t>
            </a:r>
            <a:endParaRPr lang="ru-RU" sz="3200" dirty="0"/>
          </a:p>
          <a:p>
            <a:pPr marL="0" indent="0" algn="ctr">
              <a:buNone/>
            </a:pPr>
            <a:endParaRPr lang="ru-RU" sz="2400" b="1" u="sng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62616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666" y="93134"/>
            <a:ext cx="11573933" cy="6527800"/>
          </a:xfrm>
        </p:spPr>
        <p:txBody>
          <a:bodyPr>
            <a:normAutofit fontScale="77500" lnSpcReduction="20000"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1) дети-сироты и дети, оставшиеся без попечения родителей, а также лица из числа детей-сирот и детей, оставшихся без попечения родителей;</a:t>
            </a:r>
          </a:p>
          <a:p>
            <a:r>
              <a:rPr lang="ru-RU" sz="2000" dirty="0"/>
              <a:t> 2) дети-инвалиды, инвалиды I и II групп;</a:t>
            </a:r>
          </a:p>
          <a:p>
            <a:r>
              <a:rPr lang="ru-RU" sz="2000" dirty="0"/>
              <a:t> 3) граждане в возрасте до двадцати лет, имеющие только одного родителя - инвалида I группы, если среднедушевой доход семьи ниже величины </a:t>
            </a:r>
            <a:r>
              <a:rPr lang="ru-RU" sz="2000" u="sng" dirty="0">
                <a:hlinkClick r:id="rId2"/>
              </a:rPr>
              <a:t>прожиточного минимума</a:t>
            </a:r>
            <a:r>
              <a:rPr lang="ru-RU" sz="2000" dirty="0"/>
              <a:t>, установленного в субъекте Российской Федерации по месту жительства указанных граждан;</a:t>
            </a:r>
          </a:p>
          <a:p>
            <a:r>
              <a:rPr lang="ru-RU" sz="2000" dirty="0"/>
              <a:t>4) граждане, которые подверглись воздействию радиации вследствие катастрофы на Чернобыльской АЭС и на которых распространяется действие </a:t>
            </a:r>
            <a:r>
              <a:rPr lang="ru-RU" sz="2000" u="sng" dirty="0">
                <a:hlinkClick r:id="rId3"/>
              </a:rPr>
              <a:t>Закона</a:t>
            </a:r>
            <a:r>
              <a:rPr lang="ru-RU" sz="2000" dirty="0"/>
              <a:t> Российской Федерации от 15 мая 1991 года N 1244-1 "О социальной защите граждан, подвергшихся воздействию радиации вследствие катастрофы на Чернобыльской АЭС";</a:t>
            </a:r>
          </a:p>
          <a:p>
            <a:r>
              <a:rPr lang="ru-RU" sz="2000" dirty="0"/>
              <a:t>5) дети военнослужащих, погибших при исполнении ими обязанностей военной службы или умерших вследствие увечья (ранения, травмы, контузии) либо заболеваний, полученных ими при исполнении обязанностей военной службы, в том числе при участии в проведении контртеррористических операций и (или) иных мероприятий по борьбе с терроризмом;</a:t>
            </a:r>
          </a:p>
          <a:p>
            <a:r>
              <a:rPr lang="ru-RU" sz="2000" dirty="0"/>
              <a:t> 6) дети умерших (погибших) Героев Советского Союза, Героев Российской Федерации и полных кавалеров ордена Славы;</a:t>
            </a:r>
          </a:p>
          <a:p>
            <a:r>
              <a:rPr lang="ru-RU" sz="2000" dirty="0"/>
              <a:t> 7) дети сотрудников органов внутренних дел, Федеральной службы войск национальной гвардии Российской Федерации, учреждений и органов уголовно-исполнительной системы, органов принудительного исполнения Российской Федерации, федеральной противопожарной службы Государственной противопожарной службы, органов по контролю за оборотом наркотических средств и психотропных веществ, таможенных органов, Следственного комитета Российской Федерации, погибших (умерших) вследствие увечья или иного повреждения здоровья, полученных ими в связи с выполнением служебных обязанностей, либо вследствие заболевания, полученного ими в период прохождения службы в указанных учреждениях и органах, и дети, находившиеся на их иждивении;</a:t>
            </a:r>
          </a:p>
          <a:p>
            <a:r>
              <a:rPr lang="ru-RU" sz="2000" dirty="0"/>
              <a:t> 8) дети прокурорских работников, погибших (умерших) вследствие увечья или иного повреждения здоровья, полученных ими в период прохождения службы в органах прокуратуры либо после увольнения вследствие причинения вреда здоровью в связи с их служебной деятельностью;</a:t>
            </a:r>
          </a:p>
          <a:p>
            <a:r>
              <a:rPr lang="ru-RU" sz="2000" dirty="0"/>
              <a:t> </a:t>
            </a:r>
            <a:endParaRPr lang="ru-RU" sz="2000" u="sng" dirty="0"/>
          </a:p>
          <a:p>
            <a:pPr marL="0" indent="0" algn="just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4593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666" y="93134"/>
            <a:ext cx="11573933" cy="6527800"/>
          </a:xfrm>
        </p:spPr>
        <p:txBody>
          <a:bodyPr>
            <a:normAutofit fontScale="77500" lnSpcReduction="20000"/>
          </a:bodyPr>
          <a:lstStyle/>
          <a:p>
            <a:r>
              <a:rPr lang="ru-RU" sz="2100" dirty="0"/>
              <a:t> 9) военнослужащие, которые проходят военную службу по контракту и непрерывная продолжительность военной службы по контракту которых составляет не менее трех лет, а также граждане, прошедшие военную службу по призыву и поступающие на обучение по рекомендациям командиров, выдаваемым гражданам в </a:t>
            </a:r>
            <a:r>
              <a:rPr lang="ru-RU" sz="2100" u="sng" dirty="0">
                <a:hlinkClick r:id="rId2"/>
              </a:rPr>
              <a:t>порядке</a:t>
            </a:r>
            <a:r>
              <a:rPr lang="ru-RU" sz="2100" dirty="0"/>
              <a:t>, установленном федеральным органом исполнительной власти и федеральным государственным органом, в которых федеральным законом предусмотрена военная служба;</a:t>
            </a:r>
          </a:p>
          <a:p>
            <a:r>
              <a:rPr lang="ru-RU" sz="2100" dirty="0"/>
              <a:t> 10) граждане, проходившие в течение не менее трех лет военную службу по контракту в Вооруженных Силах Российской Федерации, других войсках, воинских формированиях и органах на воинских должностях и уволенные с военной службы по основаниям, предусмотренным </a:t>
            </a:r>
            <a:r>
              <a:rPr lang="ru-RU" sz="2100" u="sng" dirty="0">
                <a:hlinkClick r:id="rId3"/>
              </a:rPr>
              <a:t>подпунктами "б"</a:t>
            </a:r>
            <a:r>
              <a:rPr lang="ru-RU" sz="2100" dirty="0"/>
              <a:t> - </a:t>
            </a:r>
            <a:r>
              <a:rPr lang="ru-RU" sz="2100" u="sng" dirty="0">
                <a:hlinkClick r:id="rId4"/>
              </a:rPr>
              <a:t>"г" пункта 1</a:t>
            </a:r>
            <a:r>
              <a:rPr lang="ru-RU" sz="2100" dirty="0"/>
              <a:t>, </a:t>
            </a:r>
            <a:r>
              <a:rPr lang="ru-RU" sz="2100" u="sng" dirty="0">
                <a:hlinkClick r:id="rId5"/>
              </a:rPr>
              <a:t>подпунктом "а" пункта 2</a:t>
            </a:r>
            <a:r>
              <a:rPr lang="ru-RU" sz="2100" dirty="0"/>
              <a:t> и </a:t>
            </a:r>
            <a:r>
              <a:rPr lang="ru-RU" sz="2100" u="sng" dirty="0">
                <a:hlinkClick r:id="rId6"/>
              </a:rPr>
              <a:t>подпунктами "а"</a:t>
            </a:r>
            <a:r>
              <a:rPr lang="ru-RU" sz="2100" dirty="0"/>
              <a:t> - </a:t>
            </a:r>
            <a:r>
              <a:rPr lang="ru-RU" sz="2100" u="sng" dirty="0">
                <a:hlinkClick r:id="rId7"/>
              </a:rPr>
              <a:t>"в" пункта 3 статьи 51</a:t>
            </a:r>
            <a:r>
              <a:rPr lang="ru-RU" sz="2100" dirty="0"/>
              <a:t> Федерального закона от 28 марта 1998 года N 53-ФЗ "О воинской обязанности и военной службе";</a:t>
            </a:r>
          </a:p>
          <a:p>
            <a:r>
              <a:rPr lang="ru-RU" sz="2100" dirty="0"/>
              <a:t> 11) инвалиды войны, участники боевых действий, а также ветераны боевых действий из числа лиц, указанных в </a:t>
            </a:r>
            <a:r>
              <a:rPr lang="ru-RU" sz="2100" u="sng" dirty="0">
                <a:hlinkClick r:id="rId8"/>
              </a:rPr>
              <a:t>подпунктах 1</a:t>
            </a:r>
            <a:r>
              <a:rPr lang="ru-RU" sz="2100" dirty="0"/>
              <a:t> - </a:t>
            </a:r>
            <a:r>
              <a:rPr lang="ru-RU" sz="2100" u="sng" dirty="0">
                <a:hlinkClick r:id="rId9"/>
              </a:rPr>
              <a:t>4 пункта 1 статьи 3</a:t>
            </a:r>
            <a:r>
              <a:rPr lang="ru-RU" sz="2100" dirty="0"/>
              <a:t> Федерального закона от 12 января 1995 года N 5-ФЗ "О ветеранах";</a:t>
            </a:r>
          </a:p>
          <a:p>
            <a:r>
              <a:rPr lang="ru-RU" sz="2100" dirty="0"/>
              <a:t> 12) граждане, непосредственно принимавшие участие в испытаниях ядерного оружия, боевых радиоактивных веществ в атмосфере, ядерного оружия под землей, в учениях с применением таких оружия и боевых радиоактивных веществ до даты фактического прекращения указанных испытаний и учении непосредственные участники ликвидации радиационных аварий на ядерных установках надводных и подводных кораблей и других военных объектах, непосредственные участники проведения и обеспечения работ по сбору и захоронению радиоактивных веществ, а также непосредственные участники ликвидации последствий этих аварий (военнослужащие и лица из числа вольнонаемного состава Вооруженных Сил Российской Федерации, военнослужащие внутренних войск Министерства внутренних дел Российской Федерации или федеральных государственных органов, военнослужащие и сотрудники Федеральной службы войск национальной гвардии Российской Федерации, лица, проходившие службу в железнодорожных войсках и других воинских формированиях, сотрудники органов внутренних дел Российской Федерации и федеральной противопожарной службы Государственной противопожарной службы);</a:t>
            </a:r>
          </a:p>
          <a:p>
            <a:r>
              <a:rPr lang="ru-RU" sz="2100" dirty="0"/>
              <a:t> 13) военнослужащие, сотрудники Федеральной службы войск национальной гвардии Российской Федерации, органов внутренних дел Российской Федерации, уголовно-исполнительной системы, федеральной противопожарной службы Государственной противопожарной службы, выполнявшие задачи в условиях вооруженного конфликта в Чеченской Республике и на прилегающих к ней территориях, отнесенных к зоне вооруженного конфликта, и указанные военнослужащие, выполняющие задачи в ходе контртеррористических операций на территории Северо-Кавказского региона.</a:t>
            </a:r>
            <a:endParaRPr lang="ru-RU" sz="2100" u="sng" dirty="0"/>
          </a:p>
          <a:p>
            <a:pPr marL="0" indent="0" algn="just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823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855" y="134698"/>
            <a:ext cx="11573933" cy="652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Зачисление в колледж:</a:t>
            </a:r>
          </a:p>
          <a:p>
            <a:pPr marL="0" indent="0" algn="ctr">
              <a:buNone/>
            </a:pPr>
            <a:r>
              <a:rPr lang="ru-RU" b="1" dirty="0"/>
              <a:t> </a:t>
            </a:r>
          </a:p>
          <a:p>
            <a:pPr marL="0" indent="0" algn="ctr">
              <a:buNone/>
            </a:pPr>
            <a:r>
              <a:rPr lang="ru-RU" sz="2800" b="1" dirty="0"/>
              <a:t>Лицам, указанным в </a:t>
            </a:r>
            <a:r>
              <a:rPr lang="ru-RU" sz="2800" b="1" u="sng" dirty="0">
                <a:hlinkClick r:id="rId2"/>
              </a:rPr>
              <a:t>части 5.1</a:t>
            </a:r>
            <a:r>
              <a:rPr lang="ru-RU" sz="2800" b="1" dirty="0"/>
              <a:t> статьи 71 Федерального закона "Об образовании в Российской Федерации", предоставляется право на зачисление в образовательную организацию на обучение по образовательным программам среднего профессионального образования в первоочередном порядке вне зависимости от результатов освоения указанными лицами образовательной программы основного общего или среднего общего образования, указанных в представленных документах об образовании и (или) документах об образовании и о квалификации. (в ред. Приказов </a:t>
            </a:r>
            <a:r>
              <a:rPr lang="ru-RU" sz="2800" b="1" dirty="0" err="1"/>
              <a:t>Минпросвещения</a:t>
            </a:r>
            <a:r>
              <a:rPr lang="ru-RU" sz="2800" b="1" dirty="0"/>
              <a:t> РФ </a:t>
            </a:r>
            <a:r>
              <a:rPr lang="ru-RU" sz="2800" b="1" u="sng" dirty="0">
                <a:hlinkClick r:id="rId3"/>
              </a:rPr>
              <a:t>от 12.04.2024 N 245</a:t>
            </a:r>
            <a:r>
              <a:rPr lang="ru-RU" sz="2800" b="1" dirty="0"/>
              <a:t>, </a:t>
            </a:r>
            <a:r>
              <a:rPr lang="ru-RU" sz="2800" b="1" u="sng" dirty="0">
                <a:hlinkClick r:id="rId4"/>
              </a:rPr>
              <a:t>от 28.10.2024 N 750</a:t>
            </a:r>
            <a:r>
              <a:rPr lang="ru-RU" sz="2800" b="1" dirty="0"/>
              <a:t>)</a:t>
            </a:r>
            <a:endParaRPr lang="ru-RU" sz="28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6954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855" y="134698"/>
            <a:ext cx="11573933" cy="6527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2400" dirty="0"/>
          </a:p>
          <a:p>
            <a:pPr algn="just"/>
            <a:r>
              <a:rPr lang="ru-RU" sz="1900" b="1" dirty="0"/>
              <a:t>1) Герои Российской Федерации, лица, награжденные тремя орденами Мужества;</a:t>
            </a:r>
          </a:p>
          <a:p>
            <a:pPr marL="0" indent="0" algn="just">
              <a:buNone/>
            </a:pPr>
            <a:endParaRPr lang="ru-RU" sz="1900" dirty="0"/>
          </a:p>
          <a:p>
            <a:pPr algn="just"/>
            <a:r>
              <a:rPr lang="ru-RU" sz="1900" dirty="0"/>
              <a:t> </a:t>
            </a:r>
            <a:r>
              <a:rPr lang="ru-RU" sz="1900" b="1" dirty="0"/>
              <a:t>2) граждане, проходящие (проходившие) военную службу в</a:t>
            </a:r>
            <a:r>
              <a:rPr lang="ru-RU" sz="1900" dirty="0"/>
              <a:t> Вооруженных Силах Российской Федерации, граждане, проходящие (проходившие) военную службу (службу) в войсках национальной гвардии Российской Федерации, в воинских формированиях и органах, указанных в </a:t>
            </a:r>
            <a:r>
              <a:rPr lang="ru-RU" sz="1900" u="sng" dirty="0">
                <a:hlinkClick r:id="rId2"/>
              </a:rPr>
              <a:t>пункте 6 статьи 1</a:t>
            </a:r>
            <a:r>
              <a:rPr lang="ru-RU" sz="1900" dirty="0"/>
              <a:t> Федерального закона от 31 мая 1996 года N 61-ФЗ "Об обороне", при условии их участия в специальной военной операции на территориях Украины, Донецкой Народной Республики, Луганской Народной Республики, Запорожской области и Херсонской области и (или) выполнения ими задач по отражению вооруженного вторжения на территорию Российской Федерации, в ходе вооруженной провокации на Государственной границе Российской Федерации и приграничных территориях субъектов Российской Федерации, прилегающих к районам проведения специальной военной операции на территориях Украины, Донецкой Народной Республики, Луганской Народной Республики, Запорожской области и Херсонской области, находящиеся (находившиеся) на указанных территориях служащие (работники) правоохранительных органов Российской Федерации, граждане, выполняющие (выполнявшие) служебные и иные аналогичные функции на указанных территориях;</a:t>
            </a:r>
          </a:p>
          <a:p>
            <a:pPr marL="0" indent="0" algn="just">
              <a:buNone/>
            </a:pPr>
            <a:endParaRPr lang="ru-RU" sz="1900" dirty="0"/>
          </a:p>
          <a:p>
            <a:pPr algn="just"/>
            <a:r>
              <a:rPr lang="ru-RU" sz="1900" dirty="0"/>
              <a:t> </a:t>
            </a:r>
            <a:r>
              <a:rPr lang="ru-RU" sz="1900" b="1" dirty="0"/>
              <a:t>3) граждане, призванные на военную службу по мобилизации в Вооруженные Силы Российской Федерации, граждане, заключившие</a:t>
            </a:r>
            <a:r>
              <a:rPr lang="ru-RU" sz="1900" dirty="0"/>
              <a:t> контракт о добровольном содействии в выполнении задач, возложенных на Вооруженные Силы Российской Федерации или войска национальной гвардии Российской Федерации, при условии их участия в специальной военной операции на территориях Украины, Донецкой Народной Республики, Луганской Народной Республики, Запорожской области и Херсонской области и (или) выполнения ими задач по отражению вооруженного вторжения на территорию Российской Федерации, в ходе вооруженной провокации на Государственной границе Российской Федерации и приграничных территориях субъектов Российской Федерации, прилегающих к районам проведения специальной военной операции на территориях Украины, Донецкой Народной Республики, Луганской Народной Республики, Запорожской области и Херсонской области, граждане, заключившие контракт (имевшие иные правоотношения) с организацией, содействующей выполнению задач, возложенных на Вооруженные Силы Российской Федерации, при условии их участия в специальной военной операции на указанных территориях;</a:t>
            </a:r>
          </a:p>
          <a:p>
            <a:pPr marL="0" indent="0" algn="just">
              <a:buNone/>
            </a:pPr>
            <a:r>
              <a:rPr lang="ru-RU" sz="1900" dirty="0"/>
              <a:t> </a:t>
            </a:r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0078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855" y="134698"/>
            <a:ext cx="11573933" cy="652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r>
              <a:rPr lang="ru-RU" b="1" dirty="0"/>
              <a:t> </a:t>
            </a:r>
            <a:r>
              <a:rPr lang="ru-RU" sz="1900" b="1" dirty="0"/>
              <a:t>4) лица, принимавшие в соответствии с решениями органов государственной власти Донецкой Народной Республики, Луганской</a:t>
            </a:r>
            <a:r>
              <a:rPr lang="ru-RU" sz="1900" dirty="0"/>
              <a:t> Народной Республики участие в боевых действиях в составе Вооруженных Сил Донецкой Народной Республики, Народной милиции Луганской Народной Республики, воинских формирований и органов Донецкой Народной Республики и Луганской Народной Республики начиная с 11 мая 2014 года;</a:t>
            </a:r>
          </a:p>
          <a:p>
            <a:r>
              <a:rPr lang="ru-RU" sz="1900" dirty="0"/>
              <a:t> </a:t>
            </a:r>
            <a:r>
              <a:rPr lang="ru-RU" sz="1900" b="1" dirty="0"/>
              <a:t>5) дети лиц, указанных в </a:t>
            </a:r>
            <a:r>
              <a:rPr lang="ru-RU" sz="1900" b="1" u="sng" dirty="0">
                <a:hlinkClick r:id="rId2"/>
              </a:rPr>
              <a:t>пунктах 2</a:t>
            </a:r>
            <a:r>
              <a:rPr lang="ru-RU" sz="1900" b="1" dirty="0"/>
              <a:t> - </a:t>
            </a:r>
            <a:r>
              <a:rPr lang="ru-RU" sz="1900" b="1" u="sng" dirty="0">
                <a:hlinkClick r:id="rId3"/>
              </a:rPr>
              <a:t>4</a:t>
            </a:r>
            <a:r>
              <a:rPr lang="ru-RU" sz="1900" b="1" dirty="0"/>
              <a:t> настоящей части;</a:t>
            </a:r>
            <a:endParaRPr lang="ru-RU" sz="1900" dirty="0"/>
          </a:p>
          <a:p>
            <a:r>
              <a:rPr lang="ru-RU" sz="1900" b="1" dirty="0"/>
              <a:t> 6) дети военнослужащих, сотрудников федеральных органов исполнительной власти и федеральных государственных органов, в</a:t>
            </a:r>
            <a:r>
              <a:rPr lang="ru-RU" sz="1900" dirty="0"/>
              <a:t> которых федеральным законом предусмотрена военная служба, сотрудников органов внутренних дел Российской Федерации, сотрудников уголовно-исполнительной системы Российской Федерации, направленных в другие государства органами государственной власти Российской Федерации и принимавших участие в боевых действиях при исполнении служебных обязанностей в этих государствах;</a:t>
            </a:r>
          </a:p>
          <a:p>
            <a:r>
              <a:rPr lang="ru-RU" sz="1900" dirty="0"/>
              <a:t> </a:t>
            </a:r>
            <a:r>
              <a:rPr lang="ru-RU" sz="1900" b="1" dirty="0"/>
              <a:t>7) дети медицинских работников, умерших в результате инфицирования новой </a:t>
            </a:r>
            <a:r>
              <a:rPr lang="ru-RU" sz="1900" b="1" dirty="0" err="1"/>
              <a:t>коронавирусной</a:t>
            </a:r>
            <a:r>
              <a:rPr lang="ru-RU" sz="1900" b="1" dirty="0"/>
              <a:t> инфекцией (COVID-19) при исполнении ими</a:t>
            </a:r>
            <a:r>
              <a:rPr lang="ru-RU" sz="1900" dirty="0"/>
              <a:t> трудовых обязанностей, по основным профессиональным образовательным программам медицинского образования и фармацевтического образования.</a:t>
            </a:r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0175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666" y="93134"/>
            <a:ext cx="11573933" cy="652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200" b="1" dirty="0">
                <a:solidFill>
                  <a:srgbClr val="C00000"/>
                </a:solidFill>
              </a:rPr>
              <a:t>Зачисление в колледж:</a:t>
            </a:r>
          </a:p>
          <a:p>
            <a:pPr marL="0" indent="0" algn="ctr">
              <a:buNone/>
            </a:pPr>
            <a:r>
              <a:rPr lang="ru-RU" b="1" dirty="0"/>
              <a:t> </a:t>
            </a:r>
            <a:r>
              <a:rPr lang="ru-RU" sz="3200" b="1" dirty="0"/>
              <a:t>Результаты индивидуальных достижений учитываются при равенстве результатов освоения поступающими образовательной программы основного общего или среднего общего образования, указанных в представленных поступающими документах об образовании и (или) документах об образовании и о квалификации. (в ред. Приказов </a:t>
            </a:r>
            <a:r>
              <a:rPr lang="ru-RU" sz="3200" b="1" dirty="0" err="1"/>
              <a:t>Минпросвещения</a:t>
            </a:r>
            <a:r>
              <a:rPr lang="ru-RU" sz="3200" b="1" dirty="0"/>
              <a:t> РФ </a:t>
            </a:r>
            <a:r>
              <a:rPr lang="ru-RU" sz="3200" b="1" u="sng" dirty="0">
                <a:hlinkClick r:id="rId2"/>
              </a:rPr>
              <a:t>от 20.10.2022 N 915</a:t>
            </a:r>
            <a:r>
              <a:rPr lang="ru-RU" sz="3200" b="1" dirty="0"/>
              <a:t>, </a:t>
            </a:r>
            <a:r>
              <a:rPr lang="ru-RU" sz="3200" b="1" u="sng" dirty="0">
                <a:hlinkClick r:id="rId3"/>
              </a:rPr>
              <a:t>от 13.10.2023 N 767</a:t>
            </a:r>
            <a:r>
              <a:rPr lang="ru-RU" sz="3200" b="1" dirty="0"/>
              <a:t>)</a:t>
            </a:r>
          </a:p>
          <a:p>
            <a:pPr marL="0" indent="0" algn="ctr">
              <a:buNone/>
            </a:pPr>
            <a:r>
              <a:rPr lang="ru-RU" sz="3200" b="1" u="sng" dirty="0"/>
              <a:t> </a:t>
            </a:r>
            <a:endParaRPr lang="ru-RU" sz="3200" dirty="0"/>
          </a:p>
          <a:p>
            <a:pPr marL="0" indent="0" algn="ctr">
              <a:buNone/>
            </a:pPr>
            <a:endParaRPr lang="ru-RU" sz="2400" b="1" u="sng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7056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855" y="134698"/>
            <a:ext cx="11573933" cy="652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1900" dirty="0"/>
          </a:p>
          <a:p>
            <a:pPr marL="0" indent="0" algn="just">
              <a:buNone/>
            </a:pPr>
            <a:r>
              <a:rPr lang="ru-RU" sz="1900" dirty="0"/>
              <a:t> </a:t>
            </a:r>
          </a:p>
          <a:p>
            <a:pPr marL="0" indent="0">
              <a:buNone/>
            </a:pPr>
            <a:endParaRPr lang="ru-RU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2982" y="587502"/>
            <a:ext cx="11573933" cy="6074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sz="16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Наличие статуса победителя или призера в олимпиадах и иных интеллектуальных и (или) творческих конкурсах, мероприятиях, направленных на развитие интеллектуальных и творческих способностей, способностей к занятиям физической культурой и спортом, интереса к научной (научно-исследовательской), инженерно-технической, изобретательской, творческой, физкультурно-спортивной деятельности, а также на пропаганду научных знаний, творческих и спортивных достижений, в соответствии с постановлением Правительства Российской Федерации от 19 октября 2023 г. N 1738 "Об утверждении Правил выявления детей и молодежи, проявивших выдающиеся способности, и сопровождения их дальнейшего развития"; (в ред. Приказов </a:t>
            </a:r>
            <a:r>
              <a:rPr lang="ru-RU" sz="16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16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от 13.10.2023 N 767</a:t>
            </a:r>
            <a:r>
              <a:rPr lang="ru-RU" sz="16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от 28.10.2024 N 750</a:t>
            </a:r>
            <a:r>
              <a:rPr lang="ru-RU" sz="16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Наличие у поступающего статуса победителя или призера чемпионата по профессиональному мастерству среди инвалидов и лиц с ограниченными возможностями здоровья "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Наличие у поступающего статуса победителя или призера отборочного этапа или финала чемпионата по профессиональному мастерству "Профессионалы", отборочного этапа или финала чемпионата высоких технологий, национального открытого чемпионата творческих компетенций "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АртМастерс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(Мастера Искусств)"; (в ред. Приказа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от 13.10.2023 N 767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Наличие у поступающего статуса чемпиона или призера Олимпийских игр,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 и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Сурдлимпийских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игр, чемпиона мира, чемпиона Европы, лица, занявшего первое место на первенстве мира, первенстве Европы по видам спорта, включенным в программы Олимпийских игр,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 и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Сурдлимпийских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игр;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Наличие у поступающего статуса чемпиона мира, чемпиона Европы, лица, занявшего первое место на первенстве мира, первенстве Европы по видам спорта, не включенным в программы Олимпийских игр,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 и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Сурдлимпийских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endParaRPr lang="ru-RU" sz="1400" kern="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97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855" y="134698"/>
            <a:ext cx="11573933" cy="652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1900" dirty="0"/>
          </a:p>
          <a:p>
            <a:pPr marL="0" indent="0">
              <a:buNone/>
            </a:pPr>
            <a:endParaRPr lang="ru-RU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65265" y="670855"/>
            <a:ext cx="11278523" cy="559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Прохождение военной службы по призыву, а также военной службы по контракту, военной службы по мобилизации в Вооруженных Силах Российской Федерации, пребывание в добровольческих формированиях в соответствии с контрактом о добровольном содействии в выполнении задач, возложенных на Вооруженные Силы Российской Федерации или войска национальной гвардии Российской Федерации, в ходе специальной военной операции на территориях Украины, Донецкой Народной Республики, Луганской Народной Республики, Запорожской области и Херсонской области  (в ред. Приказов </a:t>
            </a:r>
            <a:r>
              <a:rPr lang="ru-RU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от 13.10.2023 N 767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от 28.10.2024 N 750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endParaRPr lang="ru-RU" b="1" dirty="0"/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Наличие у поступающего опыта участия в добровольческой (волонтерской) деятельности, подтвержденного в единой информационной системе в сфере развития добровольчества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указанной в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статье 17.5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Федерального закона от 11 августа 1995 г. N 135-ФЗ "О благотворительной деятельности и добровольчестве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)", в объеме и порядке, установленных в правилах приема, утвержденных образовательной организацией самостоятельно. (в ред. Приказа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от 28.10.2024 N 750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endParaRPr lang="ru-RU" b="1" kern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endParaRPr lang="ru-RU" kern="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6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93134"/>
            <a:ext cx="11419839" cy="65278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300" b="1" dirty="0">
                <a:solidFill>
                  <a:srgbClr val="C00000"/>
                </a:solidFill>
              </a:rPr>
              <a:t>Приемная комиссия </a:t>
            </a:r>
          </a:p>
          <a:p>
            <a:pPr marL="0" indent="0" algn="ctr">
              <a:buNone/>
            </a:pPr>
            <a:r>
              <a:rPr lang="ru-RU" sz="3300" b="1" dirty="0">
                <a:solidFill>
                  <a:srgbClr val="C00000"/>
                </a:solidFill>
              </a:rPr>
              <a:t>(16 июня -15 августа 2025 года):</a:t>
            </a:r>
          </a:p>
          <a:p>
            <a:pPr marL="0" indent="0">
              <a:buNone/>
            </a:pPr>
            <a:endParaRPr lang="tt-RU" sz="2400" b="1" u="sng" dirty="0"/>
          </a:p>
          <a:p>
            <a:pPr marL="0" indent="0">
              <a:buNone/>
            </a:pPr>
            <a:r>
              <a:rPr lang="tt-RU" sz="2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</a:t>
            </a:r>
            <a:r>
              <a:rPr lang="en-US" sz="2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приемной комиссии</a:t>
            </a:r>
            <a:r>
              <a:rPr lang="tt-RU" sz="2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tt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Арск, ул. Галактионова, д.26а (2 здание колледжа), </a:t>
            </a:r>
          </a:p>
          <a:p>
            <a:pPr marL="0" indent="0">
              <a:buNone/>
            </a:pPr>
            <a:r>
              <a:rPr lang="tt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елефон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8(84366)32104,  </a:t>
            </a:r>
            <a:r>
              <a:rPr lang="tt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э.п.: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arskped@mail.ru</a:t>
            </a:r>
          </a:p>
          <a:p>
            <a:pPr marL="0" indent="0">
              <a:buNone/>
            </a:pPr>
            <a:endParaRPr lang="tt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sz="2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работы: </a:t>
            </a:r>
          </a:p>
          <a:p>
            <a:pPr marL="0" indent="0">
              <a:buNone/>
            </a:pPr>
            <a:r>
              <a:rPr lang="tt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– 16.00 - будние дни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8.00 – 12.00 - суббота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дни: воскресенье, праздничные дни (согласно производственному календарю)</a:t>
            </a:r>
          </a:p>
          <a:p>
            <a:pPr marL="0" indent="0">
              <a:buNone/>
            </a:pP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здание: </a:t>
            </a:r>
            <a:r>
              <a:rPr lang="tt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Арск, ул. Вагизовых, д.14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Телефон/факс: 8(84366)32105 (приемная директора) </a:t>
            </a:r>
          </a:p>
          <a:p>
            <a:pPr marL="0" indent="0" algn="just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8(84366)32305 (1 пост)</a:t>
            </a:r>
          </a:p>
          <a:p>
            <a:pPr marL="0" indent="0" algn="just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400" b="1" dirty="0"/>
              <a:t> </a:t>
            </a:r>
            <a:endParaRPr lang="ru-RU" sz="2800" b="1" dirty="0"/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36748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DC48C-9BA3-4E03-8B67-7D7AAF684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1333" y="872068"/>
            <a:ext cx="10473729" cy="3300921"/>
          </a:xfrm>
        </p:spPr>
        <p:txBody>
          <a:bodyPr>
            <a:normAutofit/>
          </a:bodyPr>
          <a:lstStyle/>
          <a:p>
            <a:pPr algn="ctr"/>
            <a:b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98" y="124690"/>
            <a:ext cx="3845475" cy="5893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873" y="622685"/>
            <a:ext cx="4119826" cy="59111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699" y="216130"/>
            <a:ext cx="3954697" cy="580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80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666" y="93134"/>
            <a:ext cx="11573933" cy="65278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C00000"/>
                </a:solidFill>
              </a:rPr>
              <a:t>Гимназические классы педагогического профиля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C00000"/>
                </a:solidFill>
              </a:rPr>
              <a:t>(7-9 классы):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создания - 2013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и отличия гимназических классов: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интенсивное языковое и предметное обучение;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интереса к татарскому языку и культуре татарского народа;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поступлению в Арский педагогический колледж.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Аспекты педагогического образования: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познавательный, связанный с развитием познавательного интереса к профессии педагога и познанием самой профессии;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нравственно-этического, ориентированного на приобщение учащихся к нормам поведения людей, занятых обучением, воспитанием, развитием детей;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когнитивного, связанного с формированием мировоззрения будущего педагога (педагогическая культура, педагогическая честь, долг, ответственность)</a:t>
            </a:r>
          </a:p>
          <a:p>
            <a:r>
              <a:rPr lang="ru-RU" sz="2000" b="1" u="sng" dirty="0"/>
              <a:t>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поступления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входное тестирование (русский язык, математика и татарский язык)</a:t>
            </a:r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3030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2"/>
          <p:cNvGrpSpPr/>
          <p:nvPr/>
        </p:nvGrpSpPr>
        <p:grpSpPr>
          <a:xfrm>
            <a:off x="917050" y="300422"/>
            <a:ext cx="10391687" cy="863361"/>
            <a:chOff x="-1087551" y="352355"/>
            <a:chExt cx="10759927" cy="774057"/>
          </a:xfrm>
        </p:grpSpPr>
        <p:sp>
          <p:nvSpPr>
            <p:cNvPr id="14" name="Заголовок 1"/>
            <p:cNvSpPr txBox="1">
              <a:spLocks/>
            </p:cNvSpPr>
            <p:nvPr/>
          </p:nvSpPr>
          <p:spPr>
            <a:xfrm>
              <a:off x="-1087551" y="352355"/>
              <a:ext cx="10759927" cy="5826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Республика Татарстан</a:t>
              </a: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ГАПОУ «Арский педагогический колледж имени </a:t>
              </a:r>
              <a:r>
                <a:rPr lang="ru-RU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Габдуллы</a:t>
              </a:r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Тукая»</a:t>
              </a: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-564560" y="1109144"/>
              <a:ext cx="10028804" cy="1726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Заголовок 1"/>
          <p:cNvSpPr txBox="1">
            <a:spLocks/>
          </p:cNvSpPr>
          <p:nvPr/>
        </p:nvSpPr>
        <p:spPr>
          <a:xfrm>
            <a:off x="1368755" y="2077918"/>
            <a:ext cx="9753605" cy="582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563" algn="ctr"/>
            <a:endParaRPr lang="ru-RU" sz="2400" b="1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7392" y="1163783"/>
            <a:ext cx="3880968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dirty="0"/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27" y="68710"/>
            <a:ext cx="1075813" cy="10758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021" y="68710"/>
            <a:ext cx="1013939" cy="10139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13647" y="6195059"/>
            <a:ext cx="6973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Профессионалитет_Ты_в_хорошей_компании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7392" y="4698312"/>
            <a:ext cx="6096001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контакты:</a:t>
            </a:r>
            <a:endParaRPr lang="ru-RU" sz="1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ГАПОУ «Арский педагогический колледж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им.Г.Тукая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422000, Республика Татарстан,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г.Арск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ул.Вагизовых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д.14.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.: 8(84366) 3-21-05, 3-23-05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E-mail: </a:t>
            </a:r>
            <a:r>
              <a:rPr lang="en-US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arskped@mail.ru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Сайт</a:t>
            </a:r>
            <a:r>
              <a:rPr lang="en-US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edu.tatar.ru/</a:t>
            </a:r>
            <a:r>
              <a:rPr lang="en-US" sz="1600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arsk</a:t>
            </a:r>
            <a:r>
              <a:rPr lang="en-US" sz="16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/page956635.htm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C:\Users\АПК\Desktop\КАЗАХСТАН\qr-cod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940" y="2238470"/>
            <a:ext cx="2380788" cy="238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C:\Users\User\Downloads\qr38584073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382" y="2127127"/>
            <a:ext cx="2514600" cy="26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33" y="2111625"/>
            <a:ext cx="2699238" cy="26344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2733" y="1599810"/>
            <a:ext cx="269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12152" y="1654198"/>
            <a:ext cx="269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09711" y="1654198"/>
            <a:ext cx="269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Edu.tatar.ru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696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2"/>
          <p:cNvGrpSpPr/>
          <p:nvPr/>
        </p:nvGrpSpPr>
        <p:grpSpPr>
          <a:xfrm>
            <a:off x="917050" y="149151"/>
            <a:ext cx="10391687" cy="1014632"/>
            <a:chOff x="-1087551" y="216731"/>
            <a:chExt cx="10759927" cy="909681"/>
          </a:xfrm>
        </p:grpSpPr>
        <p:sp>
          <p:nvSpPr>
            <p:cNvPr id="14" name="Заголовок 1"/>
            <p:cNvSpPr txBox="1">
              <a:spLocks/>
            </p:cNvSpPr>
            <p:nvPr/>
          </p:nvSpPr>
          <p:spPr>
            <a:xfrm>
              <a:off x="-1087551" y="216731"/>
              <a:ext cx="10759927" cy="5826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algn="ctr"/>
              <a:r>
                <a:rPr lang="ru-RU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Республика Татарстан</a:t>
              </a: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-564560" y="1109144"/>
              <a:ext cx="10028804" cy="1726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Заголовок 1"/>
          <p:cNvSpPr txBox="1">
            <a:spLocks/>
          </p:cNvSpPr>
          <p:nvPr/>
        </p:nvSpPr>
        <p:spPr>
          <a:xfrm>
            <a:off x="1368755" y="2077918"/>
            <a:ext cx="9753605" cy="582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563" algn="ctr"/>
            <a:endParaRPr lang="ru-RU" sz="2400" b="1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02511" y="1509326"/>
            <a:ext cx="655209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ГАПОУ «АРСКИЙ ПЕДАГОГИЧЕСКИЙ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 ИМ.Г.ТУКАЯ»</a:t>
            </a: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КОНКУРСА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ПРЕДОСТАВЛЕНИЕ В 2025 ГОДУ ГРАНТОВ В ФОРМЕ СУБСИДИЙ ИЗ ФЕДЕРАЛЬНОГО БЮДЖЕТА НА ОКАЗАНИЕ ГОСУДАРСТВЕННОЙ ПОДДЕРЖКИ РАЗВИТИЯ ОБРАЗОВАТЕЛЬНЫХ КЛАСТЕРОВ СРЕДНЕГО ПРОФЕССИОНАЛЬНОГО ОБРАЗОВАНИЯ В РАМКАХ ФЕДЕРАЛЬНОГО ПРОЕКТА «ПРОФЕССИОНАЛИТЕТ»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ПРОГРАММЫ РОССИЙСКОЙ ФЕДЕРАЦИИ «РАЗВИТИЕ ОБРАЗОВАНИЯ»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27" y="68710"/>
            <a:ext cx="1075813" cy="10758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5146" y="69196"/>
            <a:ext cx="984828" cy="9848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26040" y="6287944"/>
            <a:ext cx="6973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Профессионалитет_Ты_в_хорошей_компании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7392" y="4698312"/>
            <a:ext cx="6096001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05" y="1480539"/>
            <a:ext cx="5142136" cy="472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2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Лейсан\Desktop\АПК фото\(3529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203" y="404664"/>
            <a:ext cx="11030989" cy="6112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02" name="TextBox 5"/>
          <p:cNvSpPr txBox="1">
            <a:spLocks noChangeArrowheads="1"/>
          </p:cNvSpPr>
          <p:nvPr/>
        </p:nvSpPr>
        <p:spPr bwMode="auto">
          <a:xfrm>
            <a:off x="2114550" y="4521200"/>
            <a:ext cx="784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t-RU" sz="36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“Арский педагогический колледж </a:t>
            </a:r>
          </a:p>
          <a:p>
            <a:pPr algn="ctr"/>
            <a:r>
              <a:rPr lang="tt-RU" sz="36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имени Габдуллы Тукая” </a:t>
            </a:r>
            <a:endParaRPr lang="ru-RU" sz="36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3" name="TextBox 7"/>
          <p:cNvSpPr txBox="1">
            <a:spLocks noChangeArrowheads="1"/>
          </p:cNvSpPr>
          <p:nvPr/>
        </p:nvSpPr>
        <p:spPr bwMode="auto">
          <a:xfrm>
            <a:off x="2114550" y="404814"/>
            <a:ext cx="78486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09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DC48C-9BA3-4E03-8B67-7D7AAF684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1333" y="872068"/>
            <a:ext cx="10473729" cy="3300921"/>
          </a:xfrm>
        </p:spPr>
        <p:txBody>
          <a:bodyPr>
            <a:normAutofit/>
          </a:bodyPr>
          <a:lstStyle/>
          <a:p>
            <a:pPr algn="ctr"/>
            <a:b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70" y="85725"/>
            <a:ext cx="10889672" cy="666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6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819" y="101601"/>
            <a:ext cx="11298382" cy="639233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Министерства просвещения Российской Федерации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02.09.2020 г. № 457 «Об утверждении порядка приема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образовательным программам среднего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профессионального образования» (в редакции от 28.10.2024)</a:t>
            </a:r>
          </a:p>
          <a:p>
            <a:pPr marL="0" indent="0" algn="ctr">
              <a:buNone/>
            </a:pP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приема в ГАПОУ «Арский педагогический колледж </a:t>
            </a:r>
          </a:p>
          <a:p>
            <a:pPr marL="0" indent="0" algn="ctr">
              <a:buNone/>
            </a:pPr>
            <a:r>
              <a:rPr lang="ru-RU" sz="2400" b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им.Г.Тукая</a:t>
            </a: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в 2025 году </a:t>
            </a:r>
          </a:p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ГАПОУ «АПК им.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Г.Тукая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от 04.02.2025 г. №61</a:t>
            </a:r>
          </a:p>
          <a:p>
            <a:pPr marL="0" indent="0" algn="ctr">
              <a:buNone/>
            </a:pPr>
            <a:endParaRPr lang="ru-RU" b="1" i="1" dirty="0"/>
          </a:p>
          <a:p>
            <a:pPr marL="0" indent="0" algn="ctr">
              <a:buNone/>
            </a:pPr>
            <a:r>
              <a:rPr lang="ru-RU" b="1" i="1" dirty="0"/>
              <a:t>Раздел 1, п.5. «</a:t>
            </a:r>
            <a:r>
              <a:rPr lang="ru-RU" b="1" i="1" u="sng" dirty="0"/>
              <a:t>Прием на обучение по образовательным программам </a:t>
            </a:r>
            <a:r>
              <a:rPr lang="ru-RU" b="1" i="1" dirty="0"/>
              <a:t>за счет бюджетных ассигнований федерального бюджета, бюджетов субъектов Российской Федерации и местных бюджетов является </a:t>
            </a:r>
            <a:r>
              <a:rPr lang="ru-RU" sz="2400" b="1" i="1" u="sng" dirty="0"/>
              <a:t>общедоступным, </a:t>
            </a:r>
            <a:r>
              <a:rPr lang="ru-RU" b="1" i="1" dirty="0"/>
              <a:t>если иное не предусмотрено частью 4 статьи 68 ФЗ - 273 «Об образовании в РФ»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5032485" y="1651694"/>
            <a:ext cx="1515533" cy="97840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82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2"/>
          <p:cNvGrpSpPr/>
          <p:nvPr/>
        </p:nvGrpSpPr>
        <p:grpSpPr>
          <a:xfrm>
            <a:off x="645887" y="294994"/>
            <a:ext cx="10879062" cy="710110"/>
            <a:chOff x="-1035356" y="310471"/>
            <a:chExt cx="10759927" cy="815941"/>
          </a:xfrm>
        </p:grpSpPr>
        <p:sp>
          <p:nvSpPr>
            <p:cNvPr id="14" name="Заголовок 1"/>
            <p:cNvSpPr txBox="1">
              <a:spLocks/>
            </p:cNvSpPr>
            <p:nvPr/>
          </p:nvSpPr>
          <p:spPr>
            <a:xfrm>
              <a:off x="-1035356" y="310471"/>
              <a:ext cx="10759927" cy="5826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82563" algn="ctr"/>
              <a:endParaRPr lang="ru-RU" sz="2400" b="1" dirty="0">
                <a:solidFill>
                  <a:srgbClr val="002060"/>
                </a:solidFill>
                <a:latin typeface="+mn-lt"/>
                <a:cs typeface="Times New Roman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Республика Татарстан</a:t>
              </a: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ГАПОУ «Арский педагогический колледж имени </a:t>
              </a:r>
              <a:r>
                <a:rPr lang="ru-RU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Габдуллы</a:t>
              </a:r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Тукая»</a:t>
              </a:r>
            </a:p>
            <a:p>
              <a:pPr marL="182563" algn="ctr"/>
              <a:endParaRPr lang="ru-RU" sz="2400" b="1" dirty="0">
                <a:solidFill>
                  <a:srgbClr val="002060"/>
                </a:solidFill>
                <a:latin typeface="+mn-lt"/>
                <a:cs typeface="Times New Roman" pitchFamily="18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-564560" y="1109144"/>
              <a:ext cx="10028804" cy="1726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Заголовок 1"/>
          <p:cNvSpPr txBox="1">
            <a:spLocks/>
          </p:cNvSpPr>
          <p:nvPr/>
        </p:nvSpPr>
        <p:spPr>
          <a:xfrm>
            <a:off x="1368755" y="2077918"/>
            <a:ext cx="9753605" cy="582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563" algn="ctr"/>
            <a:endParaRPr lang="ru-RU" sz="2400" b="1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1418" y="1274818"/>
            <a:ext cx="377635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 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44.02.02 Преподавание в начальных классах</a:t>
            </a:r>
          </a:p>
          <a:p>
            <a:pPr algn="ctr"/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Квалификации: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классов/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с правом преподавания на родном языке из числа языков народов РФ </a:t>
            </a:r>
          </a:p>
          <a:p>
            <a:pPr algn="ctr"/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обучения: 3 года 10 месяцев на базе 9 класса, очно, бюджет (75 мест, 3 группы)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77" name="Picture 5" descr="C:\Users\АПК\Desktop\Фото МАстерские 26.10.2020\IMG_32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69" y="4167851"/>
            <a:ext cx="3784200" cy="25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АПК\Desktop\Фото МАстерские 26.10.2020\IMG_33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769" y="2177775"/>
            <a:ext cx="3857566" cy="257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АПК\Desktop\Фото МАстерские 26.10.2020\IMG_336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335" y="1274818"/>
            <a:ext cx="3829791" cy="255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41" y="33404"/>
            <a:ext cx="1038349" cy="10383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2360" y="61720"/>
            <a:ext cx="928356" cy="9283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25421" y="5876077"/>
            <a:ext cx="6973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Профессионалитет_Ты_в_хорошей_компании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47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2"/>
          <p:cNvGrpSpPr/>
          <p:nvPr/>
        </p:nvGrpSpPr>
        <p:grpSpPr>
          <a:xfrm>
            <a:off x="938560" y="125109"/>
            <a:ext cx="10391687" cy="1038674"/>
            <a:chOff x="-1065279" y="195176"/>
            <a:chExt cx="10759927" cy="931236"/>
          </a:xfrm>
        </p:grpSpPr>
        <p:sp>
          <p:nvSpPr>
            <p:cNvPr id="14" name="Заголовок 1"/>
            <p:cNvSpPr txBox="1">
              <a:spLocks/>
            </p:cNvSpPr>
            <p:nvPr/>
          </p:nvSpPr>
          <p:spPr>
            <a:xfrm>
              <a:off x="-1065279" y="195176"/>
              <a:ext cx="10759927" cy="5826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82563" algn="ctr"/>
              <a:endParaRPr lang="ru-RU" sz="2400" b="1" dirty="0">
                <a:solidFill>
                  <a:srgbClr val="002060"/>
                </a:solidFill>
                <a:latin typeface="+mn-lt"/>
                <a:cs typeface="Times New Roman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Республика Татарстан</a:t>
              </a: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ГАПОУ «Арский педагогический колледж имени </a:t>
              </a:r>
              <a:r>
                <a:rPr lang="ru-RU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Габдуллы</a:t>
              </a:r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Тукая»</a:t>
              </a: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-564560" y="1109144"/>
              <a:ext cx="10028804" cy="1726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Заголовок 1"/>
          <p:cNvSpPr txBox="1">
            <a:spLocks/>
          </p:cNvSpPr>
          <p:nvPr/>
        </p:nvSpPr>
        <p:spPr>
          <a:xfrm>
            <a:off x="1368755" y="2077918"/>
            <a:ext cx="9753605" cy="582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563" algn="ctr"/>
            <a:endParaRPr lang="ru-RU" sz="2400" b="1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0764" y="1305923"/>
            <a:ext cx="3968916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 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44.02.01 Дошкольное образование</a:t>
            </a:r>
          </a:p>
          <a:p>
            <a:pPr algn="ctr"/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Квалификации: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детей дошкольного возраста/ Воспитатель детей дошкольного возраста в полилингвальной образовательной среде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обучения: 3 года 10 месяцев на базе 9 класса, очно, бюджет (50 мест, 2 группы)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/>
          </a:p>
        </p:txBody>
      </p:sp>
      <p:pic>
        <p:nvPicPr>
          <p:cNvPr id="4101" name="Picture 5" descr="C:\Users\АПК\Desktop\Фото МАстерские 26.10.2020\KSF0528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262" y="1381384"/>
            <a:ext cx="3610733" cy="2402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АПК\Desktop\Фото МАстерские 26.10.2020\IMG_33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506" y="2739661"/>
            <a:ext cx="3716104" cy="247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АПК\Desktop\Фото МАстерские 26.10.2020\IMG_32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16" y="4292975"/>
            <a:ext cx="3524034" cy="24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7" y="49635"/>
            <a:ext cx="1094888" cy="109488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5146" y="69196"/>
            <a:ext cx="996849" cy="99684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28290" y="6031496"/>
            <a:ext cx="6973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Профессионалитет_Ты_в_хорошей_компании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62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2"/>
          <p:cNvGrpSpPr/>
          <p:nvPr/>
        </p:nvGrpSpPr>
        <p:grpSpPr>
          <a:xfrm>
            <a:off x="1075205" y="279980"/>
            <a:ext cx="9753605" cy="1054555"/>
            <a:chOff x="-994561" y="258265"/>
            <a:chExt cx="10759927" cy="868147"/>
          </a:xfrm>
        </p:grpSpPr>
        <p:sp>
          <p:nvSpPr>
            <p:cNvPr id="14" name="Заголовок 1"/>
            <p:cNvSpPr txBox="1">
              <a:spLocks/>
            </p:cNvSpPr>
            <p:nvPr/>
          </p:nvSpPr>
          <p:spPr>
            <a:xfrm>
              <a:off x="-994561" y="258265"/>
              <a:ext cx="10759927" cy="5826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82563" algn="ctr"/>
              <a:endParaRPr lang="ru-RU" sz="2400" b="1" dirty="0">
                <a:solidFill>
                  <a:srgbClr val="002060"/>
                </a:solidFill>
                <a:latin typeface="+mn-lt"/>
                <a:cs typeface="Times New Roman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Республика Татарстан</a:t>
              </a: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ГАПОУ «Арский педагогический колледж имени </a:t>
              </a:r>
              <a:r>
                <a:rPr lang="ru-RU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Габдуллы</a:t>
              </a:r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Тукая»</a:t>
              </a: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-564560" y="1109144"/>
              <a:ext cx="10028804" cy="1726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Заголовок 1"/>
          <p:cNvSpPr txBox="1">
            <a:spLocks/>
          </p:cNvSpPr>
          <p:nvPr/>
        </p:nvSpPr>
        <p:spPr>
          <a:xfrm>
            <a:off x="1368755" y="2077918"/>
            <a:ext cx="9753605" cy="582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563" algn="ctr"/>
            <a:endParaRPr lang="ru-RU" sz="2400" b="1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1439854"/>
            <a:ext cx="4967653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49.02.01 Физическая культура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 физической культуре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спорту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обучения: 3 года 10 месяцев на базе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класса, очно, бюджет (25 мест, 1 группа)</a:t>
            </a: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/>
              <a:t> 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АПК\Desktop\ФЕДЕРАЛЬНЫЙ ГРАНТ.ДОП.ДОКУМЕНТЫ\Фото мастерских для Мастерских\KSF053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92" y="4225242"/>
            <a:ext cx="342900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ПК\Desktop\ФЕДЕРАЛЬНЫЙ ГРАНТ.ДОП.ДОКУМЕНТЫ\Фото мастерских для Мастерских\IMG_32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296" y="1592445"/>
            <a:ext cx="3492333" cy="232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АПК\Desktop\ФЕДЕРАЛЬНЫЙ ГРАНТ.ДОП.ДОКУМЕНТЫ\Фото мастерских для Мастерских\IMG_33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444" y="2860752"/>
            <a:ext cx="3314226" cy="228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55" y="101350"/>
            <a:ext cx="1159874" cy="11598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769" y="55705"/>
            <a:ext cx="1006649" cy="100664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11713" y="5871836"/>
            <a:ext cx="6973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Профессионалитет_Ты_в_хорошей_компании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47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2"/>
          <p:cNvGrpSpPr/>
          <p:nvPr/>
        </p:nvGrpSpPr>
        <p:grpSpPr>
          <a:xfrm>
            <a:off x="969319" y="167540"/>
            <a:ext cx="10153041" cy="933609"/>
            <a:chOff x="-1035356" y="192803"/>
            <a:chExt cx="10759927" cy="933609"/>
          </a:xfrm>
        </p:grpSpPr>
        <p:sp>
          <p:nvSpPr>
            <p:cNvPr id="14" name="Заголовок 1"/>
            <p:cNvSpPr txBox="1">
              <a:spLocks/>
            </p:cNvSpPr>
            <p:nvPr/>
          </p:nvSpPr>
          <p:spPr>
            <a:xfrm>
              <a:off x="-1035356" y="192803"/>
              <a:ext cx="10759927" cy="5826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82563" algn="ctr"/>
              <a:endParaRPr lang="ru-RU" sz="2400" b="1" dirty="0">
                <a:solidFill>
                  <a:srgbClr val="002060"/>
                </a:solidFill>
                <a:latin typeface="+mn-lt"/>
                <a:cs typeface="Times New Roman" pitchFamily="18" charset="0"/>
              </a:endParaRP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Республика Татарстан</a:t>
              </a:r>
            </a:p>
            <a:p>
              <a:pPr marL="182563" algn="ctr"/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ГАПОУ «Арский педагогический колледж имени  </a:t>
              </a:r>
              <a:r>
                <a:rPr lang="ru-RU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Габдуллы</a:t>
              </a:r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Тукая»</a:t>
              </a: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-564560" y="1109144"/>
              <a:ext cx="10028804" cy="1726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Заголовок 1"/>
          <p:cNvSpPr txBox="1">
            <a:spLocks/>
          </p:cNvSpPr>
          <p:nvPr/>
        </p:nvSpPr>
        <p:spPr>
          <a:xfrm>
            <a:off x="1368755" y="2077918"/>
            <a:ext cx="9753605" cy="582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563" algn="ctr"/>
            <a:endParaRPr lang="ru-RU" sz="2400" b="1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7251" y="1169345"/>
            <a:ext cx="42778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53.02.01 Музыкальное образование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музыки, музыкальный руководитель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обучения: 3 года 10 месяцев на базе 9 класса, очно, бюджет (20 мест, 1 группа)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31" name="Picture 7" descr="C:\Users\АПК\Desktop\ФЕДЕРАЛЬНЫЙ ГРАНТ.ДОП.ДОКУМЕНТЫ\Фото мастерских для Мастерских\IMG_31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455" y="1383869"/>
            <a:ext cx="3562356" cy="231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ПК\Desktop\Фото МАстерские 26.10.2020\IMG_33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19" y="3973737"/>
            <a:ext cx="3497777" cy="233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ПК\Desktop\Фото МАстерские 26.10.2020\Мастерская (Преподавание музыки в школе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146" y="2591073"/>
            <a:ext cx="3265715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40" y="55015"/>
            <a:ext cx="1033245" cy="103324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346" y="110888"/>
            <a:ext cx="972993" cy="9729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55106" y="5978741"/>
            <a:ext cx="6973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Профессионалитет_Ты_в_хорошей_компании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39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2251</TotalTime>
  <Words>3477</Words>
  <Application>Microsoft Office PowerPoint</Application>
  <PresentationFormat>Широкоэкранный</PresentationFormat>
  <Paragraphs>279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 </vt:lpstr>
      <vt:lpstr>  Особенности организации приема на обучение по программам СПО в 2025 году</vt:lpstr>
      <vt:lpstr>   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 проведении регионального этапа Всероссийского конкурса  «Мастер года» среди  педагогических работников профессиональных образовательных организаций Российской Федерации</dc:title>
  <dc:creator>a.p.mitrofanova@mail.ru</dc:creator>
  <cp:lastModifiedBy>АПК</cp:lastModifiedBy>
  <cp:revision>162</cp:revision>
  <cp:lastPrinted>2025-03-22T04:52:33Z</cp:lastPrinted>
  <dcterms:created xsi:type="dcterms:W3CDTF">2021-02-14T12:16:40Z</dcterms:created>
  <dcterms:modified xsi:type="dcterms:W3CDTF">2025-04-12T04:56:58Z</dcterms:modified>
</cp:coreProperties>
</file>